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906000" cy="6858000" type="A4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0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63836-9DA3-4F94-A695-CD9E659B1D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6786A-0CC7-4205-92FD-2203E102A2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C85DCB-B531-4E55-B7BA-463E69A629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9D0E2-C509-47EF-961E-B5AA743F52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3AD5C-BD92-4D02-A6EA-2F641DF8CE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35E6D-0D82-4B4F-8A7C-0854C5ACA4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7F0E53-5679-4B8B-8CD8-84063E2EC2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BBFF9-0556-4629-922C-45D1B67738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37CFA-1397-4F13-A696-21C8E58A730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3BFE5-CF03-462C-A377-B926C17C3A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9007B-2907-437B-82AF-2DFDAB7514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>
                <a:gamma/>
                <a:shade val="66275"/>
                <a:invGamma/>
              </a:schemeClr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381B40-EA55-4322-B1B3-A738BD13783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A50021"/>
                </a:solidFill>
                <a:latin typeface="Bookman Old Style" pitchFamily="18" charset="0"/>
              </a:rPr>
              <a:t>Комментарии к разделу «Письмо»</a:t>
            </a:r>
            <a:r>
              <a:rPr lang="en-US" sz="4000" b="1">
                <a:solidFill>
                  <a:srgbClr val="A50021"/>
                </a:solidFill>
                <a:latin typeface="Bookman Old Style" pitchFamily="18" charset="0"/>
              </a:rPr>
              <a:t> C2</a:t>
            </a:r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0200" y="1447800"/>
            <a:ext cx="9575800" cy="5181600"/>
          </a:xfrm>
        </p:spPr>
        <p:txBody>
          <a:bodyPr/>
          <a:lstStyle/>
          <a:p>
            <a:pPr>
              <a:buFontTx/>
              <a:buNone/>
            </a:pPr>
            <a:r>
              <a:rPr lang="ru-RU" sz="3600" b="1">
                <a:latin typeface="Bookman Old Style" pitchFamily="18" charset="0"/>
              </a:rPr>
              <a:t>Написание развёрнутого высказывания (С2) оценивается по двум </a:t>
            </a:r>
            <a:r>
              <a:rPr lang="ru-RU" altLang="ja-JP" sz="3600" b="1">
                <a:latin typeface="Bookman Old Style" pitchFamily="18" charset="0"/>
              </a:rPr>
              <a:t>критериям, а именно, </a:t>
            </a:r>
          </a:p>
          <a:p>
            <a:pPr>
              <a:buFontTx/>
              <a:buNone/>
            </a:pPr>
            <a:r>
              <a:rPr lang="ru-RU" altLang="ja-JP" sz="3600" b="1">
                <a:solidFill>
                  <a:srgbClr val="A50021"/>
                </a:solidFill>
                <a:latin typeface="Bookman Old Style" pitchFamily="18" charset="0"/>
              </a:rPr>
              <a:t>«Решение коммуникативной задачи (содержание)»</a:t>
            </a:r>
            <a:r>
              <a:rPr lang="ru-RU" altLang="ja-JP" sz="3600" b="1">
                <a:latin typeface="Bookman Old Style" pitchFamily="18" charset="0"/>
              </a:rPr>
              <a:t> (максимально З балла) и </a:t>
            </a:r>
            <a:r>
              <a:rPr lang="ru-RU" altLang="ja-JP" sz="3600" b="1">
                <a:solidFill>
                  <a:srgbClr val="A50021"/>
                </a:solidFill>
                <a:latin typeface="Bookman Old Style" pitchFamily="18" charset="0"/>
              </a:rPr>
              <a:t>«Организация текста»</a:t>
            </a:r>
          </a:p>
          <a:p>
            <a:pPr>
              <a:buFontTx/>
              <a:buNone/>
            </a:pPr>
            <a:r>
              <a:rPr lang="ru-RU" altLang="ja-JP" sz="3600" b="1">
                <a:latin typeface="Bookman Old Style" pitchFamily="18" charset="0"/>
              </a:rPr>
              <a:t> (максимально — 3 балла).</a:t>
            </a:r>
            <a:endParaRPr lang="ru-RU" sz="3600" b="1">
              <a:latin typeface="Bookman Old Style" pitchFamily="18" charset="0"/>
            </a:endParaRP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95300" y="200025"/>
            <a:ext cx="8915400" cy="74613"/>
          </a:xfrm>
        </p:spPr>
        <p:txBody>
          <a:bodyPr/>
          <a:lstStyle/>
          <a:p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28600"/>
            <a:ext cx="9575800" cy="6400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4000">
                <a:solidFill>
                  <a:srgbClr val="A50021"/>
                </a:solidFill>
                <a:latin typeface="Times New Roman" pitchFamily="18" charset="0"/>
              </a:rPr>
              <a:t>Я проверяю: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1.Я написал эссе, соблюдая  </a:t>
            </a:r>
            <a:r>
              <a:rPr lang="ru-RU" sz="3600" b="1" u="sng">
                <a:solidFill>
                  <a:srgbClr val="A50021"/>
                </a:solidFill>
                <a:latin typeface="Times New Roman" pitchFamily="18" charset="0"/>
              </a:rPr>
              <a:t>нейтральный стиль и формат.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2. Я использовал </a:t>
            </a:r>
            <a:r>
              <a:rPr lang="ru-RU" sz="3600" b="1" u="sng">
                <a:solidFill>
                  <a:srgbClr val="A50021"/>
                </a:solidFill>
                <a:latin typeface="Times New Roman" pitchFamily="18" charset="0"/>
              </a:rPr>
              <a:t>сложные </a:t>
            </a: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предложения.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    (2-3предл.)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3.Я использовал (мин. одно) </a:t>
            </a:r>
            <a:r>
              <a:rPr lang="ru-RU" sz="3600" b="1" u="sng">
                <a:solidFill>
                  <a:srgbClr val="A50021"/>
                </a:solidFill>
                <a:latin typeface="Times New Roman" pitchFamily="18" charset="0"/>
              </a:rPr>
              <a:t>условное предложение.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4. Я проверил орфографию: написал слова, которые </a:t>
            </a:r>
            <a:r>
              <a:rPr lang="ru-RU" sz="3600" b="1" u="sng">
                <a:solidFill>
                  <a:srgbClr val="A50021"/>
                </a:solidFill>
                <a:latin typeface="Times New Roman" pitchFamily="18" charset="0"/>
              </a:rPr>
              <a:t>умею</a:t>
            </a: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 писать.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5.Я проверил грамматику: </a:t>
            </a:r>
            <a:r>
              <a:rPr lang="ru-RU" sz="3600" b="1" u="sng">
                <a:solidFill>
                  <a:srgbClr val="A50021"/>
                </a:solidFill>
                <a:latin typeface="Times New Roman" pitchFamily="18" charset="0"/>
              </a:rPr>
              <a:t>не использовал</a:t>
            </a: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3600" b="1" u="sng">
                <a:solidFill>
                  <a:srgbClr val="A50021"/>
                </a:solidFill>
                <a:latin typeface="Times New Roman" pitchFamily="18" charset="0"/>
              </a:rPr>
              <a:t>незнакомые</a:t>
            </a:r>
            <a:r>
              <a:rPr lang="ru-RU" sz="3600">
                <a:solidFill>
                  <a:srgbClr val="000000"/>
                </a:solidFill>
                <a:latin typeface="Times New Roman" pitchFamily="18" charset="0"/>
              </a:rPr>
              <a:t> мне конструкции.</a:t>
            </a:r>
          </a:p>
          <a:p>
            <a:pPr>
              <a:lnSpc>
                <a:spcPct val="90000"/>
              </a:lnSpc>
            </a:pPr>
            <a:endParaRPr lang="ru-RU" sz="360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95300" y="200025"/>
            <a:ext cx="8915400" cy="74613"/>
          </a:xfrm>
        </p:spPr>
        <p:txBody>
          <a:bodyPr/>
          <a:lstStyle/>
          <a:p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28600"/>
            <a:ext cx="9575800" cy="6400800"/>
          </a:xfrm>
        </p:spPr>
        <p:txBody>
          <a:bodyPr/>
          <a:lstStyle/>
          <a:p>
            <a:pPr>
              <a:buFontTx/>
              <a:buNone/>
            </a:pPr>
            <a:endParaRPr lang="ru-RU"/>
          </a:p>
        </p:txBody>
      </p:sp>
      <p:pic>
        <p:nvPicPr>
          <p:cNvPr id="16388" name="Picture 4" descr="ру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838200"/>
            <a:ext cx="5257800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95300" y="200025"/>
            <a:ext cx="8915400" cy="74613"/>
          </a:xfrm>
        </p:spPr>
        <p:txBody>
          <a:bodyPr/>
          <a:lstStyle/>
          <a:p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28600"/>
            <a:ext cx="9271000" cy="64008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latin typeface="Times New Roman" pitchFamily="18" charset="0"/>
              </a:rPr>
              <a:t>При написании </a:t>
            </a: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тематического высказывания с элементами</a:t>
            </a:r>
            <a:r>
              <a:rPr lang="ru-RU" sz="2400" b="1">
                <a:latin typeface="Times New Roman" pitchFamily="18" charset="0"/>
              </a:rPr>
              <a:t> 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рассуждения</a:t>
            </a:r>
            <a:r>
              <a:rPr lang="ru-RU" sz="2400" b="1">
                <a:latin typeface="Times New Roman" pitchFamily="18" charset="0"/>
              </a:rPr>
              <a:t> следует также обратить внимание, как на 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latin typeface="Times New Roman" pitchFamily="18" charset="0"/>
              </a:rPr>
              <a:t>содержание, так и на организацию текста и его языковое 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latin typeface="Times New Roman" pitchFamily="18" charset="0"/>
              </a:rPr>
              <a:t>оформление.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latin typeface="Times New Roman" pitchFamily="18" charset="0"/>
              </a:rPr>
              <a:t>Сочинения-рассуждения могут быть двух типов.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latin typeface="Times New Roman" pitchFamily="18" charset="0"/>
              </a:rPr>
              <a:t>Первый тип представляет собой сочинение, где требуются 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аргументы</a:t>
            </a:r>
            <a:r>
              <a:rPr lang="ru-RU" sz="2400" b="1">
                <a:latin typeface="Times New Roman" pitchFamily="18" charset="0"/>
              </a:rPr>
              <a:t> </a:t>
            </a: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«за» и «против».</a:t>
            </a:r>
            <a:r>
              <a:rPr lang="ru-RU" sz="2400" b="1">
                <a:latin typeface="Times New Roman" pitchFamily="18" charset="0"/>
              </a:rPr>
              <a:t> </a:t>
            </a:r>
            <a:r>
              <a:rPr lang="ru-RU" sz="2400" b="1" u="sng">
                <a:solidFill>
                  <a:srgbClr val="A50021"/>
                </a:solidFill>
                <a:latin typeface="Times New Roman" pitchFamily="18" charset="0"/>
              </a:rPr>
              <a:t>Характерные черты текста с 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 u="sng">
                <a:solidFill>
                  <a:srgbClr val="A50021"/>
                </a:solidFill>
                <a:latin typeface="Times New Roman" pitchFamily="18" charset="0"/>
              </a:rPr>
              <a:t>аргументацией «за» и «против»</a:t>
            </a:r>
            <a:endParaRPr lang="ru-RU" sz="2400" b="1">
              <a:solidFill>
                <a:srgbClr val="A50021"/>
              </a:solidFill>
              <a:latin typeface="Times New Roman" pitchFamily="18" charset="0"/>
            </a:endParaRP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Введение:</a:t>
            </a:r>
            <a:r>
              <a:rPr lang="ru-RU" sz="2400" b="1">
                <a:latin typeface="Times New Roman" pitchFamily="18" charset="0"/>
              </a:rPr>
              <a:t> лучше начать с общего представления темы и предложения, выра­жающего ее двойственный характер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Основная часть:</a:t>
            </a:r>
            <a:r>
              <a:rPr lang="ru-RU" sz="2400" b="1">
                <a:latin typeface="Times New Roman" pitchFamily="18" charset="0"/>
              </a:rPr>
              <a:t> представление аргументов «за», а затем аргументов «против». Можно представить аргументы «за» и «против» в отдельных абзацах, но желательно представлять их симметрично. Здесь следует помнить, что текст такого типа требует сбалансированной аргументации.</a:t>
            </a:r>
          </a:p>
          <a:p>
            <a:pPr marL="457200" indent="-457200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Заключение:</a:t>
            </a:r>
            <a:r>
              <a:rPr lang="ru-RU" sz="2400" b="1">
                <a:latin typeface="Times New Roman" pitchFamily="18" charset="0"/>
              </a:rPr>
              <a:t> надо четко подвести итог сказанному и снова написать предложение, отражающее противоречивость темы, но в то же время выражающее надежду на нахождение компромисса.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95300" y="200025"/>
            <a:ext cx="8915400" cy="74613"/>
          </a:xfrm>
        </p:spPr>
        <p:txBody>
          <a:bodyPr/>
          <a:lstStyle/>
          <a:p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28600"/>
            <a:ext cx="9347200" cy="6400800"/>
          </a:xfrm>
        </p:spPr>
        <p:txBody>
          <a:bodyPr/>
          <a:lstStyle/>
          <a:p>
            <a:pPr>
              <a:buFontTx/>
              <a:buNone/>
            </a:pPr>
            <a:r>
              <a:rPr lang="ru-RU">
                <a:latin typeface="Times New Roman" pitchFamily="18" charset="0"/>
              </a:rPr>
              <a:t>При выполнении второго задания, необходимо учитывать различия в текстах, ориентированных на предоставление аргументов «за» или «против» с типом текста, предполагающим элементы рассуждения.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95300" y="200025"/>
            <a:ext cx="8915400" cy="74613"/>
          </a:xfrm>
        </p:spPr>
        <p:txBody>
          <a:bodyPr/>
          <a:lstStyle/>
          <a:p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28600"/>
            <a:ext cx="9575800" cy="64008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u="sng"/>
              <a:t>Характерные черты текста </a:t>
            </a:r>
            <a:r>
              <a:rPr lang="ru-RU" sz="2400" u="sng">
                <a:solidFill>
                  <a:srgbClr val="A50021"/>
                </a:solidFill>
              </a:rPr>
              <a:t>с элементами рассуждения по теме</a:t>
            </a:r>
            <a:endParaRPr lang="ru-RU" sz="2400" b="1">
              <a:solidFill>
                <a:srgbClr val="A50021"/>
              </a:solidFill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A50021"/>
                </a:solidFill>
              </a:rPr>
              <a:t>Введение:</a:t>
            </a:r>
            <a:r>
              <a:rPr lang="ru-RU" sz="2400" b="1"/>
              <a:t> </a:t>
            </a:r>
            <a:r>
              <a:rPr lang="ru-RU" sz="2400"/>
              <a:t>можно начать с перефразирования проблемы, заявленной в теме, используя, например, пословицу или афоризм. Так как в тексте такого типа </a:t>
            </a:r>
            <a:r>
              <a:rPr lang="ru-RU" sz="2400" b="1">
                <a:solidFill>
                  <a:srgbClr val="A50021"/>
                </a:solidFill>
              </a:rPr>
              <a:t>не нужно</a:t>
            </a:r>
            <a:r>
              <a:rPr lang="ru-RU" sz="2400" b="1"/>
              <a:t> </a:t>
            </a:r>
            <a:r>
              <a:rPr lang="ru-RU" sz="2400" b="1">
                <a:solidFill>
                  <a:srgbClr val="A50021"/>
                </a:solidFill>
              </a:rPr>
              <a:t>обязательно использовать аргументы «за» и «против»,</a:t>
            </a:r>
            <a:r>
              <a:rPr lang="ru-RU" sz="2400" b="1"/>
              <a:t> </a:t>
            </a:r>
            <a:r>
              <a:rPr lang="ru-RU" sz="2400"/>
              <a:t>можно остановиться только на положительных или на отрицательных аспектах темы.</a:t>
            </a:r>
            <a:endParaRPr lang="ru-RU" sz="2400" b="1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A50021"/>
                </a:solidFill>
              </a:rPr>
              <a:t>Основная часть:</a:t>
            </a:r>
            <a:r>
              <a:rPr lang="ru-RU" sz="2400" b="1"/>
              <a:t> </a:t>
            </a:r>
            <a:r>
              <a:rPr lang="ru-RU" sz="2400"/>
              <a:t>необходимо четко обозначить различные аспекты проблемы (социальные, экономические, моральные и т.д.) Здесь можно выражать </a:t>
            </a:r>
            <a:r>
              <a:rPr lang="ru-RU" sz="2400">
                <a:solidFill>
                  <a:srgbClr val="A50021"/>
                </a:solidFill>
              </a:rPr>
              <a:t>как</a:t>
            </a:r>
            <a:r>
              <a:rPr lang="ru-RU" sz="2400"/>
              <a:t> свое мнение по данным </a:t>
            </a:r>
            <a:r>
              <a:rPr lang="ru-RU" sz="2400" b="1">
                <a:solidFill>
                  <a:srgbClr val="A50021"/>
                </a:solidFill>
              </a:rPr>
              <a:t>вопросам, так и</a:t>
            </a:r>
            <a:r>
              <a:rPr lang="ru-RU" sz="2400" b="1"/>
              <a:t> </a:t>
            </a:r>
            <a:r>
              <a:rPr lang="ru-RU" sz="2400"/>
              <a:t>ссылаться </a:t>
            </a:r>
            <a:r>
              <a:rPr lang="ru-RU" sz="2400" b="1">
                <a:solidFill>
                  <a:srgbClr val="A50021"/>
                </a:solidFill>
              </a:rPr>
              <a:t>на</a:t>
            </a:r>
            <a:r>
              <a:rPr lang="ru-RU" sz="2400" b="1"/>
              <a:t> </a:t>
            </a:r>
            <a:r>
              <a:rPr lang="ru-RU" sz="2400"/>
              <a:t>мнения других лиц. Так </a:t>
            </a:r>
            <a:r>
              <a:rPr lang="ru-RU" sz="2400" b="1"/>
              <a:t>как </a:t>
            </a:r>
            <a:r>
              <a:rPr lang="ru-RU" sz="2400"/>
              <a:t>объем текста ограничен, лучше всего взять </a:t>
            </a:r>
            <a:r>
              <a:rPr lang="ru-RU" sz="2400">
                <a:solidFill>
                  <a:srgbClr val="A50021"/>
                </a:solidFill>
              </a:rPr>
              <a:t>не более трех</a:t>
            </a:r>
            <a:r>
              <a:rPr lang="ru-RU" sz="2400"/>
              <a:t> аспектов темы: в первом предложении </a:t>
            </a:r>
            <a:r>
              <a:rPr lang="ru-RU" sz="2400" b="1">
                <a:solidFill>
                  <a:srgbClr val="A50021"/>
                </a:solidFill>
              </a:rPr>
              <a:t>представляется </a:t>
            </a:r>
            <a:r>
              <a:rPr lang="ru-RU" sz="2400"/>
              <a:t>один </a:t>
            </a:r>
            <a:r>
              <a:rPr lang="ru-RU" sz="2400" b="1">
                <a:solidFill>
                  <a:srgbClr val="A50021"/>
                </a:solidFill>
              </a:rPr>
              <a:t>из выбранных</a:t>
            </a:r>
            <a:r>
              <a:rPr lang="ru-RU" sz="2400" b="1"/>
              <a:t> </a:t>
            </a:r>
            <a:r>
              <a:rPr lang="ru-RU" sz="2400"/>
              <a:t>аспектов, а </a:t>
            </a:r>
            <a:r>
              <a:rPr lang="ru-RU" sz="2400" b="1">
                <a:solidFill>
                  <a:srgbClr val="A50021"/>
                </a:solidFill>
              </a:rPr>
              <a:t>в</a:t>
            </a:r>
            <a:r>
              <a:rPr lang="ru-RU" sz="2400" b="1"/>
              <a:t> </a:t>
            </a:r>
            <a:r>
              <a:rPr lang="ru-RU" sz="2400"/>
              <a:t>следующем можно дать более детальное его раскрытие </a:t>
            </a:r>
            <a:r>
              <a:rPr lang="ru-RU" sz="2400" b="1">
                <a:solidFill>
                  <a:srgbClr val="A50021"/>
                </a:solidFill>
              </a:rPr>
              <a:t>и </a:t>
            </a:r>
            <a:r>
              <a:rPr lang="ru-RU" sz="2400">
                <a:solidFill>
                  <a:srgbClr val="A50021"/>
                </a:solidFill>
              </a:rPr>
              <a:t>т.д.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ru-RU" sz="2400" b="1">
                <a:solidFill>
                  <a:srgbClr val="A50021"/>
                </a:solidFill>
              </a:rPr>
              <a:t>Заключение:</a:t>
            </a:r>
            <a:r>
              <a:rPr lang="ru-RU" sz="2400" b="1"/>
              <a:t> </a:t>
            </a:r>
            <a:r>
              <a:rPr lang="ru-RU" sz="2400" b="1" u="sng"/>
              <a:t>так как такой текст носит более философский</a:t>
            </a:r>
            <a:r>
              <a:rPr lang="ru-RU" sz="2400" b="1"/>
              <a:t> характер, в последнем абзаце следует обобщить высказанное и сделать заключение. Оно строго соотноситься с введением и соответствовать теме.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95300" y="-76200"/>
            <a:ext cx="8915400" cy="76200"/>
          </a:xfrm>
        </p:spPr>
        <p:txBody>
          <a:bodyPr/>
          <a:lstStyle/>
          <a:p>
            <a:endParaRPr lang="ru-RU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304800"/>
            <a:ext cx="4648200" cy="63246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При написании текста можно помнить о следующих рекомендациях: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Планируя текст,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решите, сколько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должно быть абзацев и как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распределить аргументы по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абзацам;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процессе написания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текста обратите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особое внимание на построение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каждого абзаца. Начините каждый из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них предложением, которое выражает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его </a:t>
            </a:r>
            <a:r>
              <a:rPr lang="ru-RU" sz="20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основную мысль.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Сочинение-рассуждение 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требует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определенных слов и выражений,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например 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firstly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secondly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the one</a:t>
            </a:r>
            <a:endParaRPr lang="ru-RU" sz="20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hand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the other hand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finally 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т.д.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Следует особое внимание на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употребление </a:t>
            </a:r>
            <a:r>
              <a:rPr lang="ru-RU" sz="20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оценочной лексики</a:t>
            </a: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20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связующих слов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между предложениями и абзацами.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304800"/>
            <a:ext cx="4648200" cy="6324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1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Помните,</a:t>
            </a: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что сочинение такого типа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пишется обычно в неофициальном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стиле. В нем необходимо четко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изложить свои суждения и выразить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столько чужое, сколько </a:t>
            </a:r>
            <a:r>
              <a:rPr lang="ru-RU" sz="21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свое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мнение,</a:t>
            </a: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подкрепляя его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вескими аргументами.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Проверяя работу</a:t>
            </a: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 точки зрения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содержания, обратите особое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внимание на заключение, которое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должно содержать </a:t>
            </a:r>
            <a:r>
              <a:rPr lang="ru-RU" sz="21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основные выводы</a:t>
            </a: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1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текста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 u="sng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Проверьте</a:t>
            </a: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нет ли в работе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грамматических ошибок</a:t>
            </a: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100" b="1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ошибок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написании слов, и вписывается ли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1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она в установленный лимит слов.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1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19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8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1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1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819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819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819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819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95300" y="200025"/>
            <a:ext cx="8915400" cy="74613"/>
          </a:xfrm>
        </p:spPr>
        <p:txBody>
          <a:bodyPr/>
          <a:lstStyle/>
          <a:p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28600"/>
            <a:ext cx="9575800" cy="64008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С</a:t>
            </a:r>
            <a:r>
              <a:rPr lang="en-US" sz="2400" b="1">
                <a:solidFill>
                  <a:srgbClr val="A50021"/>
                </a:solidFill>
                <a:latin typeface="Times New Roman" pitchFamily="18" charset="0"/>
              </a:rPr>
              <a:t>2</a:t>
            </a: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: требования к написанию эссе</a:t>
            </a:r>
            <a:br>
              <a:rPr lang="ru-RU" sz="2400" b="1">
                <a:solidFill>
                  <a:srgbClr val="A50021"/>
                </a:solidFill>
                <a:latin typeface="Times New Roman" pitchFamily="18" charset="0"/>
              </a:rPr>
            </a:br>
            <a:r>
              <a:rPr lang="ru-RU" sz="2400" b="1">
                <a:solidFill>
                  <a:srgbClr val="A50021"/>
                </a:solidFill>
                <a:latin typeface="Times New Roman" pitchFamily="18" charset="0"/>
              </a:rPr>
              <a:t>«за»   и   «против»</a:t>
            </a:r>
          </a:p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1.соблюдение формата эссе : 3 – 7  – 7 – 3 </a:t>
            </a:r>
          </a:p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                             1. вступление.</a:t>
            </a:r>
          </a:p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                                 2.аргументы «за»</a:t>
            </a:r>
          </a:p>
          <a:p>
            <a:pPr>
              <a:buFontTx/>
              <a:buNone/>
            </a:pPr>
            <a:r>
              <a:rPr lang="ru-RU" sz="2800" b="1"/>
              <a:t>                          </a:t>
            </a:r>
            <a:r>
              <a:rPr lang="ru-RU" sz="2800" b="1">
                <a:latin typeface="Times New Roman" pitchFamily="18" charset="0"/>
              </a:rPr>
              <a:t>3. аргументы «против»</a:t>
            </a:r>
          </a:p>
          <a:p>
            <a:pPr>
              <a:buFontTx/>
              <a:buNone/>
            </a:pPr>
            <a:r>
              <a:rPr lang="ru-RU" sz="2800" b="1">
                <a:latin typeface="Times New Roman" pitchFamily="18" charset="0"/>
              </a:rPr>
              <a:t>                             4. заключение</a:t>
            </a:r>
          </a:p>
          <a:p>
            <a:pPr>
              <a:buFontTx/>
              <a:buNone/>
            </a:pPr>
            <a:r>
              <a:rPr lang="ru-RU" sz="2800">
                <a:latin typeface="Times New Roman" pitchFamily="18" charset="0"/>
              </a:rPr>
              <a:t>2.объём: 200-250слов (лучше 240 слов)</a:t>
            </a:r>
          </a:p>
          <a:p>
            <a:pPr>
              <a:buFontTx/>
              <a:buNone/>
            </a:pPr>
            <a:r>
              <a:rPr lang="ru-RU" sz="2800">
                <a:latin typeface="Times New Roman" pitchFamily="18" charset="0"/>
              </a:rPr>
              <a:t>3.полное отсутствие сокращений</a:t>
            </a:r>
          </a:p>
          <a:p>
            <a:pPr>
              <a:buFontTx/>
              <a:buNone/>
            </a:pPr>
            <a:r>
              <a:rPr lang="ru-RU" sz="2800">
                <a:latin typeface="Times New Roman" pitchFamily="18" charset="0"/>
              </a:rPr>
              <a:t>4. наличие связующих слов и речевых штампов</a:t>
            </a:r>
          </a:p>
          <a:p>
            <a:pPr>
              <a:buFontTx/>
              <a:buNone/>
            </a:pPr>
            <a:r>
              <a:rPr lang="ru-RU" sz="2800">
                <a:latin typeface="Times New Roman" pitchFamily="18" charset="0"/>
              </a:rPr>
              <a:t>5. наличие основной идеи в каждом параграфе</a:t>
            </a:r>
          </a:p>
          <a:p>
            <a:pPr>
              <a:buFontTx/>
              <a:buNone/>
            </a:pPr>
            <a:r>
              <a:rPr lang="ru-RU" sz="2800">
                <a:latin typeface="Times New Roman" pitchFamily="18" charset="0"/>
              </a:rPr>
              <a:t>6.нельзя настаивать на личном мнении; наличие способов решения проблемы с предоставлением свободы выбора </a:t>
            </a:r>
          </a:p>
          <a:p>
            <a:pPr>
              <a:buFontTx/>
              <a:buNone/>
            </a:pPr>
            <a:endParaRPr lang="ru-RU" sz="2400" b="1">
              <a:solidFill>
                <a:srgbClr val="A5002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95300" y="200025"/>
            <a:ext cx="8915400" cy="74613"/>
          </a:xfrm>
        </p:spPr>
        <p:txBody>
          <a:bodyPr/>
          <a:lstStyle/>
          <a:p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28600"/>
            <a:ext cx="9575800" cy="6400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>
                <a:latin typeface="Times New Roman" pitchFamily="18" charset="0"/>
              </a:rPr>
              <a:t>Essay.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rgbClr val="A50021"/>
                </a:solidFill>
                <a:latin typeface="Times New Roman" pitchFamily="18" charset="0"/>
              </a:rPr>
              <a:t>Comment on the following statement.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>
                <a:latin typeface="Times New Roman" pitchFamily="18" charset="0"/>
              </a:rPr>
              <a:t>What children see on television affect their behaviour. If they watch violent programmes they will become aggressive.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i="1">
                <a:solidFill>
                  <a:srgbClr val="A50021"/>
                </a:solidFill>
                <a:latin typeface="Times New Roman" pitchFamily="18" charset="0"/>
              </a:rPr>
              <a:t>What can you say for and against children being affected by violent programmes on TV?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solidFill>
                  <a:srgbClr val="A50021"/>
                </a:solidFill>
                <a:latin typeface="Times New Roman" pitchFamily="18" charset="0"/>
              </a:rPr>
              <a:t>    </a:t>
            </a:r>
            <a:r>
              <a:rPr lang="en-US" b="1" i="1">
                <a:solidFill>
                  <a:srgbClr val="A50021"/>
                </a:solidFill>
                <a:latin typeface="Times New Roman" pitchFamily="18" charset="0"/>
              </a:rPr>
              <a:t>Write 200-250 words using the plan.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latin typeface="Times New Roman" pitchFamily="18" charset="0"/>
              </a:rPr>
              <a:t>    </a:t>
            </a:r>
            <a:r>
              <a:rPr lang="en-US" b="1" i="1">
                <a:latin typeface="Times New Roman" pitchFamily="18" charset="0"/>
              </a:rPr>
              <a:t>1. Introduction. (</a:t>
            </a:r>
            <a:r>
              <a:rPr lang="en-US">
                <a:latin typeface="Times New Roman" pitchFamily="18" charset="0"/>
              </a:rPr>
              <a:t>state the problem)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latin typeface="Times New Roman" pitchFamily="18" charset="0"/>
              </a:rPr>
              <a:t>    </a:t>
            </a:r>
            <a:r>
              <a:rPr lang="en-US" b="1" i="1">
                <a:latin typeface="Times New Roman" pitchFamily="18" charset="0"/>
              </a:rPr>
              <a:t>2. Arguments “for”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latin typeface="Times New Roman" pitchFamily="18" charset="0"/>
              </a:rPr>
              <a:t>    </a:t>
            </a:r>
            <a:r>
              <a:rPr lang="en-US" b="1" i="1">
                <a:latin typeface="Times New Roman" pitchFamily="18" charset="0"/>
              </a:rPr>
              <a:t>3. Arguments “against”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b="1" i="1">
                <a:latin typeface="Times New Roman" pitchFamily="18" charset="0"/>
              </a:rPr>
              <a:t>    </a:t>
            </a:r>
            <a:r>
              <a:rPr lang="en-US" b="1" i="1">
                <a:latin typeface="Times New Roman" pitchFamily="18" charset="0"/>
              </a:rPr>
              <a:t>4. Conclusion.</a:t>
            </a:r>
            <a:endParaRPr lang="ru-RU" b="1" i="1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95300" y="200025"/>
            <a:ext cx="8915400" cy="74613"/>
          </a:xfrm>
        </p:spPr>
        <p:txBody>
          <a:bodyPr/>
          <a:lstStyle/>
          <a:p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28600"/>
            <a:ext cx="9575800" cy="640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following linking words can be used:</a:t>
            </a:r>
          </a:p>
          <a:p>
            <a:pPr>
              <a:lnSpc>
                <a:spcPct val="90000"/>
              </a:lnSpc>
            </a:pPr>
            <a:r>
              <a:rPr lang="en-US"/>
              <a:t>1. to contrast your ideas: </a:t>
            </a:r>
            <a:r>
              <a:rPr lang="en-US" b="1" i="1">
                <a:solidFill>
                  <a:srgbClr val="A50021"/>
                </a:solidFill>
              </a:rPr>
              <a:t>although/even though, however, despite/in spite of, on the other hand, whereas;</a:t>
            </a:r>
          </a:p>
          <a:p>
            <a:pPr>
              <a:lnSpc>
                <a:spcPct val="90000"/>
              </a:lnSpc>
            </a:pPr>
            <a:r>
              <a:rPr lang="en-US"/>
              <a:t>2. to show your reasons: </a:t>
            </a:r>
            <a:r>
              <a:rPr lang="en-US" b="1" i="1">
                <a:solidFill>
                  <a:srgbClr val="A50021"/>
                </a:solidFill>
              </a:rPr>
              <a:t>so that, in case, as a result, because (of), due to;</a:t>
            </a:r>
          </a:p>
          <a:p>
            <a:pPr>
              <a:lnSpc>
                <a:spcPct val="90000"/>
              </a:lnSpc>
            </a:pPr>
            <a:r>
              <a:rPr lang="en-US"/>
              <a:t>3. to give examples: </a:t>
            </a:r>
            <a:r>
              <a:rPr lang="en-US" b="1" i="1">
                <a:solidFill>
                  <a:srgbClr val="A50021"/>
                </a:solidFill>
              </a:rPr>
              <a:t>such as, especially, for example, particularly;</a:t>
            </a:r>
          </a:p>
          <a:p>
            <a:pPr>
              <a:lnSpc>
                <a:spcPct val="90000"/>
              </a:lnSpc>
            </a:pPr>
            <a:r>
              <a:rPr lang="en-US"/>
              <a:t>4. to list your ideas: </a:t>
            </a:r>
            <a:r>
              <a:rPr lang="en-US" i="1">
                <a:solidFill>
                  <a:srgbClr val="A50021"/>
                </a:solidFill>
              </a:rPr>
              <a:t>firstly, secondly, thirdly, finally, in addition, moreover, furthermore, also;</a:t>
            </a:r>
          </a:p>
          <a:p>
            <a:pPr>
              <a:lnSpc>
                <a:spcPct val="90000"/>
              </a:lnSpc>
            </a:pPr>
            <a:r>
              <a:rPr lang="en-US"/>
              <a:t>5. to conclude your ideas:</a:t>
            </a:r>
            <a:r>
              <a:rPr lang="en-US" i="1"/>
              <a:t> </a:t>
            </a:r>
            <a:r>
              <a:rPr lang="en-US" i="1">
                <a:solidFill>
                  <a:srgbClr val="A50021"/>
                </a:solidFill>
              </a:rPr>
              <a:t>to sum up, all things considered, in conclusion.</a:t>
            </a:r>
            <a:endParaRPr lang="ru-RU" i="1">
              <a:solidFill>
                <a:srgbClr val="A5002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>
              <a:solidFill>
                <a:srgbClr val="A5002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95300" y="200025"/>
            <a:ext cx="8915400" cy="74613"/>
          </a:xfrm>
        </p:spPr>
        <p:txBody>
          <a:bodyPr/>
          <a:lstStyle/>
          <a:p>
            <a:endParaRPr lang="ru-RU" sz="4000" b="1">
              <a:solidFill>
                <a:srgbClr val="A50021"/>
              </a:solidFill>
              <a:latin typeface="Bookman Old Style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228600"/>
            <a:ext cx="9347200" cy="6400800"/>
          </a:xfrm>
        </p:spPr>
        <p:txBody>
          <a:bodyPr/>
          <a:lstStyle/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/>
              <a:t>Many children watch three or four hours of television every day</a:t>
            </a:r>
            <a:r>
              <a:rPr lang="en-US" sz="1600">
                <a:solidFill>
                  <a:srgbClr val="FFFFFF"/>
                </a:solidFill>
              </a:rPr>
              <a:t>. </a:t>
            </a:r>
            <a:r>
              <a:rPr lang="en-US" sz="1600">
                <a:solidFill>
                  <a:srgbClr val="A50021"/>
                </a:solidFill>
              </a:rPr>
              <a:t>Some of the programmes they watch </a:t>
            </a:r>
            <a:r>
              <a:rPr lang="ru-RU" sz="1600">
                <a:solidFill>
                  <a:srgbClr val="A50021"/>
                </a:solidFill>
              </a:rPr>
              <a:t> </a:t>
            </a: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>
                <a:solidFill>
                  <a:srgbClr val="A50021"/>
                </a:solidFill>
              </a:rPr>
              <a:t>contain scenes where people attack or injure one another. Does watching such scenes on television </a:t>
            </a: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>
                <a:solidFill>
                  <a:srgbClr val="A50021"/>
                </a:solidFill>
              </a:rPr>
              <a:t>really cause children to behave violently?</a:t>
            </a:r>
            <a:endParaRPr lang="ru-RU" sz="1600">
              <a:solidFill>
                <a:srgbClr val="A50021"/>
              </a:solidFill>
            </a:endParaRP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ru-RU" sz="1600">
              <a:solidFill>
                <a:srgbClr val="A50021"/>
              </a:solidFill>
            </a:endParaRP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>
                <a:solidFill>
                  <a:srgbClr val="A50021"/>
                </a:solidFill>
              </a:rPr>
              <a:t>Some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en-US" sz="1600"/>
              <a:t>children’s programmes show about twenty acts of aggression each hour. We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en-US" sz="1600"/>
              <a:t>know that children </a:t>
            </a:r>
            <a:endParaRPr lang="ru-RU" sz="1600"/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/>
              <a:t>often copy what they see.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en-US" sz="1600" u="sng">
                <a:solidFill>
                  <a:srgbClr val="A50021"/>
                </a:solidFill>
              </a:rPr>
              <a:t>Therefore</a:t>
            </a:r>
            <a:r>
              <a:rPr lang="en-US" sz="1600" u="sng">
                <a:solidFill>
                  <a:srgbClr val="FFFFFF"/>
                </a:solidFill>
              </a:rPr>
              <a:t> </a:t>
            </a:r>
            <a:r>
              <a:rPr lang="en-US" sz="1600" u="sng"/>
              <a:t>children who watch fighting on television are more likely to hit </a:t>
            </a: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u="sng"/>
              <a:t>other children, and think that it is normal to do this.</a:t>
            </a:r>
            <a:endParaRPr lang="ru-RU" sz="1600" u="sng"/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ru-RU" sz="1600">
              <a:solidFill>
                <a:srgbClr val="A50021"/>
              </a:solidFill>
            </a:endParaRP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>
                <a:solidFill>
                  <a:srgbClr val="A50021"/>
                </a:solidFill>
              </a:rPr>
              <a:t>However,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en-US" sz="1600"/>
              <a:t>unfortunately violence is part of everyday life. Each day we can see it all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en-US" sz="1600"/>
              <a:t>around. Parents</a:t>
            </a:r>
            <a:r>
              <a:rPr lang="en-US" sz="1600">
                <a:solidFill>
                  <a:srgbClr val="FFFFFF"/>
                </a:solidFill>
              </a:rPr>
              <a:t> </a:t>
            </a:r>
            <a:endParaRPr lang="ru-RU" sz="1600">
              <a:solidFill>
                <a:srgbClr val="FFFFFF"/>
              </a:solidFill>
            </a:endParaRP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>
                <a:solidFill>
                  <a:srgbClr val="A50021"/>
                </a:solidFill>
              </a:rPr>
              <a:t>cannot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en-US" sz="1600"/>
              <a:t>protect their children from it completely</a:t>
            </a:r>
            <a:r>
              <a:rPr lang="en-US" sz="1600">
                <a:solidFill>
                  <a:srgbClr val="FFFFFF"/>
                </a:solidFill>
              </a:rPr>
              <a:t>. </a:t>
            </a:r>
            <a:r>
              <a:rPr lang="en-US" sz="1600" u="sng">
                <a:solidFill>
                  <a:srgbClr val="A50021"/>
                </a:solidFill>
              </a:rPr>
              <a:t>For that reason</a:t>
            </a:r>
            <a:r>
              <a:rPr lang="en-US" sz="1600" u="sng">
                <a:solidFill>
                  <a:srgbClr val="FFFFFF"/>
                </a:solidFill>
              </a:rPr>
              <a:t> </a:t>
            </a:r>
            <a:r>
              <a:rPr lang="en-US" sz="1600" u="sng"/>
              <a:t>it may be better for children to watch </a:t>
            </a: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u="sng"/>
              <a:t>television programmes that show physical force with their parents rather  than alone.</a:t>
            </a:r>
            <a:r>
              <a:rPr lang="en-US" sz="1600"/>
              <a:t> They can </a:t>
            </a: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/>
              <a:t>discuss why such behaviour is wrong</a:t>
            </a:r>
            <a:r>
              <a:rPr lang="en-US" sz="1600">
                <a:solidFill>
                  <a:srgbClr val="FFFFFF"/>
                </a:solidFill>
              </a:rPr>
              <a:t>. </a:t>
            </a:r>
            <a:r>
              <a:rPr lang="en-US" sz="1600" u="sng">
                <a:solidFill>
                  <a:srgbClr val="A50021"/>
                </a:solidFill>
              </a:rPr>
              <a:t>In this way</a:t>
            </a:r>
            <a:r>
              <a:rPr lang="en-US" sz="1600" u="sng">
                <a:solidFill>
                  <a:srgbClr val="FFFFFF"/>
                </a:solidFill>
              </a:rPr>
              <a:t> </a:t>
            </a:r>
            <a:r>
              <a:rPr lang="en-US" sz="1600" u="sng"/>
              <a:t>parents can pass on their values to their children </a:t>
            </a: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u="sng"/>
              <a:t>about how to treat other people, and how to deal with problems.</a:t>
            </a:r>
            <a:endParaRPr lang="ru-RU" sz="1600" u="sng"/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>
                <a:solidFill>
                  <a:srgbClr val="FFFFFF"/>
                </a:solidFill>
              </a:rPr>
              <a:t> </a:t>
            </a:r>
            <a:endParaRPr lang="ru-RU" sz="1600">
              <a:solidFill>
                <a:srgbClr val="FFFFFF"/>
              </a:solidFill>
            </a:endParaRP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>
                <a:solidFill>
                  <a:srgbClr val="A50021"/>
                </a:solidFill>
              </a:rPr>
              <a:t>To sum up, perhaps</a:t>
            </a:r>
            <a:r>
              <a:rPr lang="en-US" sz="1600">
                <a:solidFill>
                  <a:srgbClr val="FFFFFF"/>
                </a:solidFill>
              </a:rPr>
              <a:t> </a:t>
            </a:r>
            <a:r>
              <a:rPr lang="en-US" sz="1600"/>
              <a:t>it is not what children watch but how they watch it that is important. </a:t>
            </a:r>
            <a:r>
              <a:rPr lang="en-US" sz="1600" u="sng"/>
              <a:t>Children who </a:t>
            </a: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u="sng"/>
              <a:t>discuss the violence they see with their parents are less likely to become aggressive.</a:t>
            </a:r>
            <a:r>
              <a:rPr lang="en-US" sz="1600"/>
              <a:t> </a:t>
            </a:r>
            <a:r>
              <a:rPr lang="en-US" sz="1600" u="sng"/>
              <a:t>Parents who are </a:t>
            </a: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u="sng"/>
              <a:t>interested in what their children watch, and what they think about it, will make their children feel cared </a:t>
            </a:r>
          </a:p>
          <a:p>
            <a:pPr marL="812800" indent="-812800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1600" u="sng"/>
              <a:t>for.</a:t>
            </a:r>
            <a:r>
              <a:rPr lang="en-US" sz="1600"/>
              <a:t>   Children who feel cared for treat other people well. </a:t>
            </a:r>
            <a:endParaRPr lang="ru-RU" sz="1600"/>
          </a:p>
          <a:p>
            <a:pPr marL="812800" indent="-812800">
              <a:lnSpc>
                <a:spcPct val="80000"/>
              </a:lnSpc>
              <a:buFontTx/>
              <a:buNone/>
            </a:pPr>
            <a:endParaRPr lang="ru-RU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3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3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1066</Words>
  <Application>Microsoft PowerPoint</Application>
  <PresentationFormat>Лист A4 (210x297 мм)</PresentationFormat>
  <Paragraphs>105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Bookman Old Style</vt:lpstr>
      <vt:lpstr>Times New Roman</vt:lpstr>
      <vt:lpstr>Оформление по умолчанию</vt:lpstr>
      <vt:lpstr>Комментарии к разделу «Письмо» C2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***</cp:lastModifiedBy>
  <cp:revision>2</cp:revision>
  <cp:lastPrinted>1601-01-01T00:00:00Z</cp:lastPrinted>
  <dcterms:created xsi:type="dcterms:W3CDTF">1601-01-01T00:00:00Z</dcterms:created>
  <dcterms:modified xsi:type="dcterms:W3CDTF">2009-04-27T15:00:26Z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